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75" r:id="rId3"/>
    <p:sldId id="276" r:id="rId4"/>
    <p:sldId id="266" r:id="rId5"/>
    <p:sldId id="268" r:id="rId6"/>
    <p:sldId id="269" r:id="rId7"/>
    <p:sldId id="270" r:id="rId8"/>
    <p:sldId id="271" r:id="rId9"/>
    <p:sldId id="272" r:id="rId10"/>
    <p:sldId id="273" r:id="rId11"/>
    <p:sldId id="274" r:id="rId1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snapToObjects="1">
      <p:cViewPr varScale="1">
        <p:scale>
          <a:sx n="104" d="100"/>
          <a:sy n="104" d="100"/>
        </p:scale>
        <p:origin x="18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26-10-2021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1231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26-10-2021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8216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26-10-2021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6591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26-10-2021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76652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26-10-2021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435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26-10-2021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97282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71E2394-738B-274A-A7A2-BE03FD07A89D}" type="datetimeFigureOut">
              <a:rPr lang="nl-NL" smtClean="0"/>
              <a:t>26-10-2021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9033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871E2394-738B-274A-A7A2-BE03FD07A89D}" type="datetimeFigureOut">
              <a:rPr lang="nl-NL" smtClean="0"/>
              <a:t>26-10-2021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751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1E2394-738B-274A-A7A2-BE03FD07A89D}" type="datetimeFigureOut">
              <a:rPr lang="nl-NL" smtClean="0"/>
              <a:t>26-10-2021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26996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26-10-2021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594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26-10-2021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70987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2394-738B-274A-A7A2-BE03FD07A89D}" type="datetimeFigureOut">
              <a:rPr lang="nl-NL" smtClean="0"/>
              <a:t>26-10-2021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05282-5D94-A149-94AF-3BC6B1D1648A}" type="slidenum">
              <a:rPr lang="nl-NL" smtClean="0"/>
              <a:t>‹nr.›</a:t>
            </a:fld>
            <a:endParaRPr lang="nl-NL"/>
          </a:p>
        </p:txBody>
      </p:sp>
    </p:spTree>
    <p:extLst>
      <p:ext uri="{BB962C8B-B14F-4D97-AF65-F5344CB8AC3E}">
        <p14:creationId xmlns:p14="http://schemas.microsoft.com/office/powerpoint/2010/main" val="301090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WUCwQIyVwJ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static.kunstelo.nl/ckv2/moderne/moderne/weill/theater3.ht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static.kunstelo.nl/ckv1/toneel/het_klassieke_drama.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unstalgemeen.wordpress.com/category/thea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tatic.kunstelo.nl/ckv1/toneel/voorstelling.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oC2QZ7CSSN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tatic.kunstelo.nl/ckv1/toneel/stanislavski.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eoq8_90id2o"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40771"/>
            <a:ext cx="7772400" cy="28596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NL" dirty="0"/>
              <a:t>Cultuur van het moderne vergelijken met Cultuur van de massa</a:t>
            </a:r>
          </a:p>
        </p:txBody>
      </p:sp>
      <p:sp>
        <p:nvSpPr>
          <p:cNvPr id="3" name="Subtitel 2"/>
          <p:cNvSpPr>
            <a:spLocks noGrp="1"/>
          </p:cNvSpPr>
          <p:nvPr>
            <p:ph type="subTitle" idx="1"/>
          </p:nvPr>
        </p:nvSpPr>
        <p:spPr>
          <a:xfrm>
            <a:off x="1530852" y="3886200"/>
            <a:ext cx="6112064" cy="2112778"/>
          </a:xfrm>
        </p:spPr>
        <p:style>
          <a:lnRef idx="1">
            <a:schemeClr val="accent6"/>
          </a:lnRef>
          <a:fillRef idx="2">
            <a:schemeClr val="accent6"/>
          </a:fillRef>
          <a:effectRef idx="1">
            <a:schemeClr val="accent6"/>
          </a:effectRef>
          <a:fontRef idx="minor">
            <a:schemeClr val="dk1"/>
          </a:fontRef>
        </p:style>
        <p:txBody>
          <a:bodyPr>
            <a:normAutofit/>
          </a:bodyPr>
          <a:lstStyle/>
          <a:p>
            <a:r>
              <a:rPr lang="nl-NL" dirty="0"/>
              <a:t>Theater</a:t>
            </a:r>
          </a:p>
          <a:p>
            <a:r>
              <a:rPr lang="nl-NL" dirty="0">
                <a:hlinkClick r:id="rId2"/>
              </a:rPr>
              <a:t>https://youtu.be/WUCwQIyVwJk</a:t>
            </a:r>
            <a:endParaRPr lang="nl-NL" dirty="0"/>
          </a:p>
          <a:p>
            <a:endParaRPr lang="nl-NL" dirty="0"/>
          </a:p>
        </p:txBody>
      </p:sp>
    </p:spTree>
    <p:extLst>
      <p:ext uri="{BB962C8B-B14F-4D97-AF65-F5344CB8AC3E}">
        <p14:creationId xmlns:p14="http://schemas.microsoft.com/office/powerpoint/2010/main" val="58899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err="1"/>
              <a:t>Bertold</a:t>
            </a:r>
            <a:r>
              <a:rPr lang="nl-NL" dirty="0"/>
              <a:t> Brecht: Episch theater: </a:t>
            </a:r>
            <a:br>
              <a:rPr lang="nl-NL" dirty="0"/>
            </a:b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De tekst is de basis voor het toneel</a:t>
            </a:r>
          </a:p>
          <a:p>
            <a:r>
              <a:rPr lang="nl-NL" dirty="0"/>
              <a:t>Op het toneel geen enkele illusie van de werkelijkheid . </a:t>
            </a:r>
          </a:p>
          <a:p>
            <a:r>
              <a:rPr lang="nl-NL" dirty="0"/>
              <a:t>Episch theater dwingt de toeschouwer tot het innemen van een standpunt</a:t>
            </a:r>
          </a:p>
          <a:p>
            <a:r>
              <a:rPr lang="nl-NL" b="1" dirty="0"/>
              <a:t>Leerstuk</a:t>
            </a:r>
            <a:r>
              <a:rPr lang="nl-NL" dirty="0"/>
              <a:t> ten  diensten van het socialisme: het publiek moet kiezen. </a:t>
            </a:r>
          </a:p>
          <a:p>
            <a:r>
              <a:rPr lang="nl-NL" dirty="0"/>
              <a:t>Directe confrontatie met de wereld ( geen emotionele ontwikkelingen zoals bij </a:t>
            </a:r>
            <a:r>
              <a:rPr lang="nl-NL" dirty="0" err="1"/>
              <a:t>Stanislavsky</a:t>
            </a:r>
            <a:r>
              <a:rPr lang="nl-NL" dirty="0"/>
              <a:t> )</a:t>
            </a:r>
          </a:p>
          <a:p>
            <a:r>
              <a:rPr lang="nl-NL" dirty="0"/>
              <a:t>Propaganda voor socialisme en communisme ( reactie op Hitler en de Duitse </a:t>
            </a:r>
            <a:r>
              <a:rPr lang="nl-NL" dirty="0" err="1"/>
              <a:t>samenleveing</a:t>
            </a:r>
            <a:r>
              <a:rPr lang="nl-NL" dirty="0"/>
              <a:t> rond 1930 )</a:t>
            </a:r>
          </a:p>
          <a:p>
            <a:r>
              <a:rPr lang="nl-NL" dirty="0"/>
              <a:t>Vervreemdingseffecten ( verteller, verhaallijn doorbreken, tekst en zang onverwacht afwisselen )</a:t>
            </a:r>
          </a:p>
        </p:txBody>
      </p:sp>
    </p:spTree>
    <p:extLst>
      <p:ext uri="{BB962C8B-B14F-4D97-AF65-F5344CB8AC3E}">
        <p14:creationId xmlns:p14="http://schemas.microsoft.com/office/powerpoint/2010/main" val="288189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Afbeeldingen toneelspelers </a:t>
            </a:r>
            <a:r>
              <a:rPr lang="nl-NL" sz="2800" dirty="0" err="1"/>
              <a:t>Bertold</a:t>
            </a:r>
            <a:r>
              <a:rPr lang="nl-NL" sz="2800" dirty="0"/>
              <a:t> Brecht</a:t>
            </a:r>
          </a:p>
        </p:txBody>
      </p:sp>
      <p:pic>
        <p:nvPicPr>
          <p:cNvPr id="4" name="Tijdelijke aanduiding voor inhoud 3" descr="http://static.digischool.nl/ckv1/toneel/brecht/kzi12.jpg"/>
          <p:cNvPicPr>
            <a:picLocks noGrp="1"/>
          </p:cNvPicPr>
          <p:nvPr>
            <p:ph idx="1"/>
          </p:nvPr>
        </p:nvPicPr>
        <p:blipFill>
          <a:blip r:embed="rId2">
            <a:extLst>
              <a:ext uri="{28A0092B-C50C-407E-A947-70E740481C1C}">
                <a14:useLocalDpi xmlns:a14="http://schemas.microsoft.com/office/drawing/2010/main" val="0"/>
              </a:ext>
            </a:extLst>
          </a:blip>
          <a:srcRect l="-15914" r="-15914"/>
          <a:stretch>
            <a:fillRect/>
          </a:stretch>
        </p:blipFill>
        <p:spPr bwMode="auto">
          <a:xfrm>
            <a:off x="575884" y="1169347"/>
            <a:ext cx="4784266" cy="2478408"/>
          </a:xfrm>
          <a:prstGeom prst="rect">
            <a:avLst/>
          </a:prstGeom>
          <a:noFill/>
          <a:ln>
            <a:noFill/>
          </a:ln>
        </p:spPr>
      </p:pic>
      <p:pic>
        <p:nvPicPr>
          <p:cNvPr id="5" name="Afbeelding 4"/>
          <p:cNvPicPr>
            <a:picLocks noChangeAspect="1"/>
          </p:cNvPicPr>
          <p:nvPr/>
        </p:nvPicPr>
        <p:blipFill>
          <a:blip r:embed="rId3"/>
          <a:stretch>
            <a:fillRect/>
          </a:stretch>
        </p:blipFill>
        <p:spPr>
          <a:xfrm>
            <a:off x="5212487" y="1236674"/>
            <a:ext cx="3681041" cy="2411081"/>
          </a:xfrm>
          <a:prstGeom prst="rect">
            <a:avLst/>
          </a:prstGeom>
        </p:spPr>
      </p:pic>
      <p:sp>
        <p:nvSpPr>
          <p:cNvPr id="6" name="Tekstvak 5"/>
          <p:cNvSpPr txBox="1"/>
          <p:nvPr/>
        </p:nvSpPr>
        <p:spPr>
          <a:xfrm>
            <a:off x="1107468" y="3957887"/>
            <a:ext cx="3617731" cy="369332"/>
          </a:xfrm>
          <a:prstGeom prst="rect">
            <a:avLst/>
          </a:prstGeom>
          <a:noFill/>
        </p:spPr>
        <p:txBody>
          <a:bodyPr wrap="square" rtlCol="0">
            <a:spAutoFit/>
          </a:bodyPr>
          <a:lstStyle/>
          <a:p>
            <a:r>
              <a:rPr lang="nl-NL" dirty="0" err="1"/>
              <a:t>Dreigroschenoper</a:t>
            </a:r>
            <a:r>
              <a:rPr lang="nl-NL" dirty="0"/>
              <a:t> </a:t>
            </a:r>
            <a:r>
              <a:rPr lang="nl-NL" dirty="0">
                <a:latin typeface="Wingdings"/>
                <a:ea typeface="Wingdings"/>
                <a:cs typeface="Wingdings"/>
                <a:sym typeface="Wingdings"/>
              </a:rPr>
              <a:t></a:t>
            </a:r>
            <a:endParaRPr lang="nl-NL" dirty="0"/>
          </a:p>
        </p:txBody>
      </p:sp>
      <p:sp>
        <p:nvSpPr>
          <p:cNvPr id="7" name="Tekstvak 6"/>
          <p:cNvSpPr txBox="1"/>
          <p:nvPr/>
        </p:nvSpPr>
        <p:spPr>
          <a:xfrm>
            <a:off x="265792" y="5656235"/>
            <a:ext cx="6541449" cy="1200329"/>
          </a:xfrm>
          <a:prstGeom prst="rect">
            <a:avLst/>
          </a:prstGeom>
          <a:noFill/>
        </p:spPr>
        <p:txBody>
          <a:bodyPr wrap="square" rtlCol="0">
            <a:spAutoFit/>
          </a:bodyPr>
          <a:lstStyle/>
          <a:p>
            <a:r>
              <a:rPr lang="nl-NL" dirty="0">
                <a:hlinkClick r:id="rId4"/>
              </a:rPr>
              <a:t>https://static.kunstelo.nl/ckv2/moderne/moderne/weill/theater3.htm</a:t>
            </a:r>
            <a:endParaRPr lang="nl-NL" dirty="0"/>
          </a:p>
          <a:p>
            <a:endParaRPr lang="nl-NL" dirty="0"/>
          </a:p>
          <a:p>
            <a:endParaRPr lang="nl-NL" dirty="0"/>
          </a:p>
        </p:txBody>
      </p:sp>
      <p:pic>
        <p:nvPicPr>
          <p:cNvPr id="8" name="Afbeelding 7"/>
          <p:cNvPicPr>
            <a:picLocks noChangeAspect="1"/>
          </p:cNvPicPr>
          <p:nvPr/>
        </p:nvPicPr>
        <p:blipFill>
          <a:blip r:embed="rId5"/>
          <a:stretch>
            <a:fillRect/>
          </a:stretch>
        </p:blipFill>
        <p:spPr>
          <a:xfrm>
            <a:off x="6807240" y="3841588"/>
            <a:ext cx="2086287" cy="1934069"/>
          </a:xfrm>
          <a:prstGeom prst="rect">
            <a:avLst/>
          </a:prstGeom>
        </p:spPr>
      </p:pic>
      <p:sp>
        <p:nvSpPr>
          <p:cNvPr id="9" name="Tekstvak 8"/>
          <p:cNvSpPr txBox="1"/>
          <p:nvPr/>
        </p:nvSpPr>
        <p:spPr>
          <a:xfrm>
            <a:off x="4819135" y="4327220"/>
            <a:ext cx="1853514" cy="646331"/>
          </a:xfrm>
          <a:prstGeom prst="rect">
            <a:avLst/>
          </a:prstGeom>
          <a:noFill/>
        </p:spPr>
        <p:txBody>
          <a:bodyPr wrap="square" rtlCol="0">
            <a:spAutoFit/>
          </a:bodyPr>
          <a:lstStyle/>
          <a:p>
            <a:r>
              <a:rPr lang="nl-NL" dirty="0" err="1"/>
              <a:t>Mutter</a:t>
            </a:r>
            <a:r>
              <a:rPr lang="nl-NL" dirty="0"/>
              <a:t> Courage</a:t>
            </a:r>
            <a:r>
              <a:rPr lang="nl-NL" dirty="0">
                <a:latin typeface="Wingdings"/>
                <a:ea typeface="Wingdings"/>
                <a:cs typeface="Wingdings"/>
                <a:sym typeface="Wingdings"/>
              </a:rPr>
              <a:t></a:t>
            </a:r>
            <a:r>
              <a:rPr lang="nl-NL" dirty="0"/>
              <a:t> </a:t>
            </a:r>
          </a:p>
        </p:txBody>
      </p:sp>
    </p:spTree>
    <p:extLst>
      <p:ext uri="{BB962C8B-B14F-4D97-AF65-F5344CB8AC3E}">
        <p14:creationId xmlns:p14="http://schemas.microsoft.com/office/powerpoint/2010/main" val="189713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Klassiek: Tragedie en komedie </a:t>
            </a:r>
          </a:p>
        </p:txBody>
      </p:sp>
      <p:sp>
        <p:nvSpPr>
          <p:cNvPr id="3" name="Tijdelijke aanduiding voor inhoud 2"/>
          <p:cNvSpPr>
            <a:spLocks noGrp="1"/>
          </p:cNvSpPr>
          <p:nvPr>
            <p:ph idx="1"/>
          </p:nvPr>
        </p:nvSpPr>
        <p:spPr/>
        <p:txBody>
          <a:bodyPr/>
          <a:lstStyle/>
          <a:p>
            <a:r>
              <a:rPr lang="nl-NL" dirty="0">
                <a:hlinkClick r:id="rId2"/>
              </a:rPr>
              <a:t>https://static.kunstelo.nl/ckv1/toneel/het_klassieke_drama.htm</a:t>
            </a:r>
            <a:endParaRPr lang="nl-NL" dirty="0"/>
          </a:p>
          <a:p>
            <a:endParaRPr lang="nl-NL" dirty="0"/>
          </a:p>
          <a:p>
            <a:r>
              <a:rPr lang="nl-NL" b="1" dirty="0"/>
              <a:t>Kenmerken Aristotelische vorm:</a:t>
            </a:r>
          </a:p>
          <a:p>
            <a:r>
              <a:rPr lang="nl-NL" dirty="0"/>
              <a:t>Eenheid van tijd, (binnen 24 uur)</a:t>
            </a:r>
          </a:p>
          <a:p>
            <a:r>
              <a:rPr lang="nl-NL" dirty="0"/>
              <a:t>Eenheid van plaats, (op een plaats)</a:t>
            </a:r>
          </a:p>
          <a:p>
            <a:r>
              <a:rPr lang="nl-NL" dirty="0"/>
              <a:t>Eenheid van handeling (slechts een verhaallijn)</a:t>
            </a:r>
          </a:p>
          <a:p>
            <a:endParaRPr lang="nl-NL" dirty="0"/>
          </a:p>
        </p:txBody>
      </p:sp>
    </p:spTree>
    <p:extLst>
      <p:ext uri="{BB962C8B-B14F-4D97-AF65-F5344CB8AC3E}">
        <p14:creationId xmlns:p14="http://schemas.microsoft.com/office/powerpoint/2010/main" val="284075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563393" y="1600200"/>
            <a:ext cx="8229600" cy="4525963"/>
          </a:xfrm>
        </p:spPr>
        <p:txBody>
          <a:bodyPr/>
          <a:lstStyle/>
          <a:p>
            <a:r>
              <a:rPr lang="nl-NL" dirty="0">
                <a:hlinkClick r:id="rId2"/>
              </a:rPr>
              <a:t>https://kunstalgemeen.wordpress.com/category/theater/</a:t>
            </a:r>
            <a:endParaRPr lang="nl-NL" dirty="0"/>
          </a:p>
          <a:p>
            <a:endParaRPr lang="nl-NL" dirty="0"/>
          </a:p>
          <a:p>
            <a:pPr marL="0" indent="0">
              <a:buNone/>
            </a:pPr>
            <a:r>
              <a:rPr lang="nl-NL" dirty="0"/>
              <a:t>Uitleg bij de syllabus: theaterbegrippen en voorbeelden aan de hand van filmpjes over het theater. </a:t>
            </a:r>
          </a:p>
          <a:p>
            <a:pPr marL="0" indent="0">
              <a:buNone/>
            </a:pPr>
            <a:r>
              <a:rPr lang="nl-NL" b="1" dirty="0"/>
              <a:t>Dit goed bestuderen voor de eindtoets. </a:t>
            </a:r>
          </a:p>
        </p:txBody>
      </p:sp>
    </p:spTree>
    <p:extLst>
      <p:ext uri="{BB962C8B-B14F-4D97-AF65-F5344CB8AC3E}">
        <p14:creationId xmlns:p14="http://schemas.microsoft.com/office/powerpoint/2010/main" val="210737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Cultuur van het moderne: 1900-1950</a:t>
            </a:r>
            <a:br>
              <a:rPr lang="nl-NL" dirty="0"/>
            </a:br>
            <a:endParaRPr lang="nl-NL"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b="1" dirty="0">
                <a:hlinkClick r:id="rId2"/>
              </a:rPr>
              <a:t>https://static.kunstelo.nl/ckv1/toneel/voorstelling.htm</a:t>
            </a:r>
            <a:endParaRPr lang="nl-NL" b="1" dirty="0"/>
          </a:p>
          <a:p>
            <a:pPr marL="0" indent="0">
              <a:buNone/>
            </a:pPr>
            <a:endParaRPr lang="nl-NL" b="1" dirty="0"/>
          </a:p>
          <a:p>
            <a:endParaRPr lang="nl-NL" b="1" dirty="0"/>
          </a:p>
          <a:p>
            <a:r>
              <a:rPr lang="nl-NL" b="1" dirty="0"/>
              <a:t>Van naturalisme naar abstractie</a:t>
            </a:r>
          </a:p>
          <a:p>
            <a:endParaRPr lang="nl-NL" dirty="0"/>
          </a:p>
          <a:p>
            <a:r>
              <a:rPr lang="nl-NL" dirty="0"/>
              <a:t>Naturalistisch theater</a:t>
            </a:r>
          </a:p>
          <a:p>
            <a:r>
              <a:rPr lang="nl-NL" dirty="0" err="1"/>
              <a:t>Stanislavsky</a:t>
            </a:r>
            <a:r>
              <a:rPr lang="nl-NL" dirty="0"/>
              <a:t>: </a:t>
            </a:r>
            <a:r>
              <a:rPr lang="nl-NL" dirty="0" err="1"/>
              <a:t>method</a:t>
            </a:r>
            <a:r>
              <a:rPr lang="nl-NL" dirty="0"/>
              <a:t> </a:t>
            </a:r>
            <a:r>
              <a:rPr lang="nl-NL" dirty="0" err="1"/>
              <a:t>acting</a:t>
            </a:r>
            <a:endParaRPr lang="nl-NL" dirty="0"/>
          </a:p>
          <a:p>
            <a:r>
              <a:rPr lang="nl-NL" dirty="0"/>
              <a:t>Gordon </a:t>
            </a:r>
            <a:r>
              <a:rPr lang="nl-NL" dirty="0" err="1"/>
              <a:t>Graig</a:t>
            </a:r>
            <a:r>
              <a:rPr lang="nl-NL" dirty="0"/>
              <a:t>: decorontwerper</a:t>
            </a:r>
          </a:p>
          <a:p>
            <a:r>
              <a:rPr lang="nl-NL" dirty="0" err="1"/>
              <a:t>Meijerhold</a:t>
            </a:r>
            <a:r>
              <a:rPr lang="nl-NL" dirty="0"/>
              <a:t>: experimenteel, </a:t>
            </a:r>
            <a:r>
              <a:rPr lang="nl-NL" dirty="0" err="1"/>
              <a:t>avant</a:t>
            </a:r>
            <a:r>
              <a:rPr lang="nl-NL" dirty="0"/>
              <a:t> garde</a:t>
            </a:r>
          </a:p>
          <a:p>
            <a:r>
              <a:rPr lang="nl-NL" dirty="0" err="1"/>
              <a:t>Bertold</a:t>
            </a:r>
            <a:r>
              <a:rPr lang="nl-NL" dirty="0"/>
              <a:t> Brecht: episch theater</a:t>
            </a:r>
          </a:p>
        </p:txBody>
      </p:sp>
    </p:spTree>
    <p:extLst>
      <p:ext uri="{BB962C8B-B14F-4D97-AF65-F5344CB8AC3E}">
        <p14:creationId xmlns:p14="http://schemas.microsoft.com/office/powerpoint/2010/main" val="221549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a:t>Naturalistisch theater: begin 1900</a:t>
            </a:r>
            <a:br>
              <a:rPr lang="nl-NL" dirty="0"/>
            </a:br>
            <a:br>
              <a:rPr lang="nl-NL" dirty="0"/>
            </a:br>
            <a:endParaRPr lang="nl-NL" dirty="0"/>
          </a:p>
        </p:txBody>
      </p:sp>
      <p:sp>
        <p:nvSpPr>
          <p:cNvPr id="3" name="Tijdelijke aanduiding voor inhoud 2"/>
          <p:cNvSpPr>
            <a:spLocks noGrp="1"/>
          </p:cNvSpPr>
          <p:nvPr>
            <p:ph idx="1"/>
          </p:nvPr>
        </p:nvSpPr>
        <p:spPr/>
        <p:txBody>
          <a:bodyPr>
            <a:normAutofit/>
          </a:bodyPr>
          <a:lstStyle/>
          <a:p>
            <a:r>
              <a:rPr lang="nl-NL" sz="2200" dirty="0">
                <a:hlinkClick r:id="rId2"/>
              </a:rPr>
              <a:t>Voorbeeld: op hoop van zegen : </a:t>
            </a:r>
          </a:p>
          <a:p>
            <a:r>
              <a:rPr lang="nl-NL" sz="2200" dirty="0">
                <a:hlinkClick r:id="rId2"/>
              </a:rPr>
              <a:t>https://www.youtube.com/watch?v=oC2QZ7CSSNs</a:t>
            </a:r>
            <a:endParaRPr lang="nl-NL" sz="2200" dirty="0"/>
          </a:p>
          <a:p>
            <a:endParaRPr lang="nl-NL" sz="2200" dirty="0"/>
          </a:p>
          <a:p>
            <a:r>
              <a:rPr lang="nl-NL" sz="2200" dirty="0"/>
              <a:t>Hoog werkelijkheidsgehalte: je stapt in het leven van…., net echt.</a:t>
            </a:r>
          </a:p>
          <a:p>
            <a:r>
              <a:rPr lang="nl-NL" sz="2200" dirty="0"/>
              <a:t>Thematiek komt uit het dagelijkse leven</a:t>
            </a:r>
          </a:p>
          <a:p>
            <a:r>
              <a:rPr lang="nl-NL" sz="2200" dirty="0"/>
              <a:t>De werkelijkheid zo precies mogelijk weergeven</a:t>
            </a:r>
          </a:p>
          <a:p>
            <a:r>
              <a:rPr lang="nl-NL" sz="2200" dirty="0"/>
              <a:t>Realistische dialogen op gesprekstoon</a:t>
            </a:r>
          </a:p>
          <a:p>
            <a:r>
              <a:rPr lang="nl-NL" sz="2200" dirty="0"/>
              <a:t>Decor is nauwkeurige weergave van de plaats en de tijd waarin het stuk zich afspeelt</a:t>
            </a:r>
          </a:p>
          <a:p>
            <a:r>
              <a:rPr lang="nl-NL" sz="2200" dirty="0"/>
              <a:t>Decor is geen achtergrond, maar de omgeving waarin gespeeld wordt</a:t>
            </a:r>
          </a:p>
          <a:p>
            <a:endParaRPr lang="nl-NL" dirty="0"/>
          </a:p>
          <a:p>
            <a:endParaRPr lang="nl-NL" dirty="0"/>
          </a:p>
        </p:txBody>
      </p:sp>
      <p:pic>
        <p:nvPicPr>
          <p:cNvPr id="4" name="Afbeelding 3" descr="http://www.dbnl.org/tekst/rome002ophe01_01/rome002ophe01ill45.gif"/>
          <p:cNvPicPr/>
          <p:nvPr/>
        </p:nvPicPr>
        <p:blipFill>
          <a:blip r:embed="rId3">
            <a:extLst>
              <a:ext uri="{28A0092B-C50C-407E-A947-70E740481C1C}">
                <a14:useLocalDpi xmlns:a14="http://schemas.microsoft.com/office/drawing/2010/main" val="0"/>
              </a:ext>
            </a:extLst>
          </a:blip>
          <a:srcRect/>
          <a:stretch>
            <a:fillRect/>
          </a:stretch>
        </p:blipFill>
        <p:spPr bwMode="auto">
          <a:xfrm>
            <a:off x="5950800" y="5592870"/>
            <a:ext cx="1849343" cy="1126678"/>
          </a:xfrm>
          <a:prstGeom prst="rect">
            <a:avLst/>
          </a:prstGeom>
          <a:noFill/>
          <a:ln>
            <a:noFill/>
          </a:ln>
          <a:extLst>
            <a:ext uri="{FAA26D3D-D897-4be2-8F04-BA451C77F1D7}">
              <ma14:placeholderFlag xmlns="" xmlns:ma14="http://schemas.microsoft.com/office/mac/drawingml/2011/main"/>
            </a:ext>
          </a:extLst>
        </p:spPr>
      </p:pic>
      <p:pic>
        <p:nvPicPr>
          <p:cNvPr id="5" name="Afbeelding 4" descr="http://www.jenneken.nl/bekijk/pics1900/1900-toneel5.jpg"/>
          <p:cNvPicPr/>
          <p:nvPr/>
        </p:nvPicPr>
        <p:blipFill>
          <a:blip r:embed="rId4">
            <a:extLst>
              <a:ext uri="{28A0092B-C50C-407E-A947-70E740481C1C}">
                <a14:useLocalDpi xmlns:a14="http://schemas.microsoft.com/office/drawing/2010/main" val="0"/>
              </a:ext>
            </a:extLst>
          </a:blip>
          <a:srcRect/>
          <a:stretch>
            <a:fillRect/>
          </a:stretch>
        </p:blipFill>
        <p:spPr bwMode="auto">
          <a:xfrm>
            <a:off x="2968017" y="5592870"/>
            <a:ext cx="1676148" cy="1126677"/>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68979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t>Stanislavsky</a:t>
            </a:r>
            <a:r>
              <a:rPr lang="nl-NL" dirty="0"/>
              <a:t>.</a:t>
            </a:r>
          </a:p>
        </p:txBody>
      </p:sp>
      <p:sp>
        <p:nvSpPr>
          <p:cNvPr id="3" name="Tijdelijke aanduiding voor inhoud 2"/>
          <p:cNvSpPr>
            <a:spLocks noGrp="1"/>
          </p:cNvSpPr>
          <p:nvPr>
            <p:ph idx="1"/>
          </p:nvPr>
        </p:nvSpPr>
        <p:spPr/>
        <p:txBody>
          <a:bodyPr>
            <a:normAutofit fontScale="92500" lnSpcReduction="20000"/>
          </a:bodyPr>
          <a:lstStyle/>
          <a:p>
            <a:r>
              <a:rPr lang="nl-NL" sz="2000" dirty="0">
                <a:hlinkClick r:id="rId2"/>
              </a:rPr>
              <a:t>https://static.kunstelo.nl/ckv1/toneel/stanislavski.htm</a:t>
            </a:r>
            <a:endParaRPr lang="nl-NL" sz="2000" dirty="0"/>
          </a:p>
          <a:p>
            <a:endParaRPr lang="nl-NL" sz="2000" dirty="0"/>
          </a:p>
          <a:p>
            <a:r>
              <a:rPr lang="nl-NL" sz="2000" dirty="0"/>
              <a:t>Theater regisseur</a:t>
            </a:r>
          </a:p>
          <a:p>
            <a:endParaRPr lang="nl-NL" sz="2000" b="1" dirty="0"/>
          </a:p>
          <a:p>
            <a:r>
              <a:rPr lang="nl-NL" sz="2000" b="1" dirty="0"/>
              <a:t>Kenmerken:</a:t>
            </a:r>
          </a:p>
          <a:p>
            <a:pPr marL="0" indent="0">
              <a:buNone/>
            </a:pPr>
            <a:r>
              <a:rPr lang="nl-NL" sz="2000" dirty="0"/>
              <a:t>Realistisch spel: Method </a:t>
            </a:r>
            <a:r>
              <a:rPr lang="nl-NL" sz="2000" dirty="0" err="1"/>
              <a:t>acting</a:t>
            </a:r>
            <a:endParaRPr lang="nl-NL" sz="2000" dirty="0"/>
          </a:p>
          <a:p>
            <a:pPr marL="0" indent="0">
              <a:buNone/>
            </a:pPr>
            <a:r>
              <a:rPr lang="nl-NL" sz="2000" dirty="0"/>
              <a:t>Toneelstukken hebben grote psychologische waarde</a:t>
            </a:r>
          </a:p>
          <a:p>
            <a:pPr marL="0" indent="0">
              <a:buNone/>
            </a:pPr>
            <a:r>
              <a:rPr lang="nl-NL" sz="2000" dirty="0"/>
              <a:t>Authentieke decors en kostuums</a:t>
            </a:r>
          </a:p>
          <a:p>
            <a:pPr marL="0" indent="0">
              <a:buNone/>
            </a:pPr>
            <a:r>
              <a:rPr lang="nl-NL" sz="2000" dirty="0"/>
              <a:t>Acteur: expressie van het innerlijk</a:t>
            </a:r>
          </a:p>
          <a:p>
            <a:pPr marL="0" indent="0">
              <a:buNone/>
            </a:pPr>
            <a:r>
              <a:rPr lang="nl-NL" sz="2000" dirty="0"/>
              <a:t> ( inleven in gevoelens en emoties ): </a:t>
            </a:r>
          </a:p>
          <a:p>
            <a:pPr marL="0" indent="0">
              <a:buNone/>
            </a:pPr>
            <a:r>
              <a:rPr lang="nl-NL" sz="2000" dirty="0"/>
              <a:t>opbouwen van een emotioneel geheugen</a:t>
            </a:r>
          </a:p>
          <a:p>
            <a:pPr marL="0" indent="0">
              <a:buNone/>
            </a:pPr>
            <a:r>
              <a:rPr lang="nl-NL" sz="2000" dirty="0"/>
              <a:t>Acteur wordt getraind in hoe hij zich optimaal</a:t>
            </a:r>
          </a:p>
          <a:p>
            <a:pPr marL="0" indent="0">
              <a:buNone/>
            </a:pPr>
            <a:r>
              <a:rPr lang="nl-NL" sz="2000" dirty="0"/>
              <a:t> kan inleven in zijn rol: mimiek en begrip,</a:t>
            </a:r>
          </a:p>
          <a:p>
            <a:pPr marL="0" indent="0">
              <a:buNone/>
            </a:pPr>
            <a:r>
              <a:rPr lang="nl-NL" sz="2000" dirty="0"/>
              <a:t> wil en gevoel: ontspanning van de spieren, </a:t>
            </a:r>
          </a:p>
          <a:p>
            <a:pPr marL="0" indent="0">
              <a:buNone/>
            </a:pPr>
            <a:r>
              <a:rPr lang="nl-NL" sz="2000" dirty="0"/>
              <a:t>concentratie en state of mind</a:t>
            </a:r>
          </a:p>
        </p:txBody>
      </p:sp>
      <p:pic>
        <p:nvPicPr>
          <p:cNvPr id="4" name="Afbeelding 3" descr="http://www.townsvilleclassicfilms.com.au/uploads/1/3/3/1/13316811/9193136_orig.jpg?292"/>
          <p:cNvPicPr/>
          <p:nvPr/>
        </p:nvPicPr>
        <p:blipFill>
          <a:blip r:embed="rId3">
            <a:extLst>
              <a:ext uri="{28A0092B-C50C-407E-A947-70E740481C1C}">
                <a14:useLocalDpi xmlns:a14="http://schemas.microsoft.com/office/drawing/2010/main" val="0"/>
              </a:ext>
            </a:extLst>
          </a:blip>
          <a:srcRect/>
          <a:stretch>
            <a:fillRect/>
          </a:stretch>
        </p:blipFill>
        <p:spPr bwMode="auto">
          <a:xfrm>
            <a:off x="6212017" y="4696298"/>
            <a:ext cx="2721564" cy="1785051"/>
          </a:xfrm>
          <a:prstGeom prst="rect">
            <a:avLst/>
          </a:prstGeom>
          <a:noFill/>
          <a:ln>
            <a:noFill/>
          </a:ln>
        </p:spPr>
      </p:pic>
      <p:pic>
        <p:nvPicPr>
          <p:cNvPr id="5" name="Afbeelding 4"/>
          <p:cNvPicPr>
            <a:picLocks noChangeAspect="1"/>
          </p:cNvPicPr>
          <p:nvPr/>
        </p:nvPicPr>
        <p:blipFill>
          <a:blip r:embed="rId4"/>
          <a:stretch>
            <a:fillRect/>
          </a:stretch>
        </p:blipFill>
        <p:spPr>
          <a:xfrm>
            <a:off x="6507384" y="531657"/>
            <a:ext cx="2426197" cy="3826220"/>
          </a:xfrm>
          <a:prstGeom prst="rect">
            <a:avLst/>
          </a:prstGeom>
        </p:spPr>
      </p:pic>
    </p:spTree>
    <p:extLst>
      <p:ext uri="{BB962C8B-B14F-4D97-AF65-F5344CB8AC3E}">
        <p14:creationId xmlns:p14="http://schemas.microsoft.com/office/powerpoint/2010/main" val="96138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000" b="1" dirty="0"/>
              <a:t>Acteur, toneelontwerper: Gordon </a:t>
            </a:r>
            <a:r>
              <a:rPr lang="nl-NL" sz="2000" b="1" dirty="0" err="1"/>
              <a:t>Graig</a:t>
            </a:r>
            <a:br>
              <a:rPr lang="nl-NL" sz="2000" b="1" dirty="0"/>
            </a:br>
            <a:r>
              <a:rPr lang="nl-NL" sz="2000" b="1" dirty="0"/>
              <a:t>Engeland : 1872- 1966 </a:t>
            </a:r>
            <a:br>
              <a:rPr lang="nl-NL" sz="2000" b="1" dirty="0"/>
            </a:br>
            <a:endParaRPr lang="nl-NL" sz="2000" b="1" dirty="0"/>
          </a:p>
        </p:txBody>
      </p:sp>
      <p:sp>
        <p:nvSpPr>
          <p:cNvPr id="3" name="Tijdelijke aanduiding voor inhoud 2"/>
          <p:cNvSpPr>
            <a:spLocks noGrp="1"/>
          </p:cNvSpPr>
          <p:nvPr>
            <p:ph idx="1"/>
          </p:nvPr>
        </p:nvSpPr>
        <p:spPr>
          <a:xfrm>
            <a:off x="457200" y="1600200"/>
            <a:ext cx="8229600" cy="5089811"/>
          </a:xfrm>
        </p:spPr>
        <p:txBody>
          <a:bodyPr>
            <a:normAutofit fontScale="62500" lnSpcReduction="20000"/>
          </a:bodyPr>
          <a:lstStyle/>
          <a:p>
            <a:r>
              <a:rPr lang="nl-NL" dirty="0"/>
              <a:t>Kenmerken decor</a:t>
            </a:r>
          </a:p>
          <a:p>
            <a:pPr marL="0" indent="0">
              <a:buNone/>
            </a:pPr>
            <a:endParaRPr lang="nl-NL" dirty="0"/>
          </a:p>
          <a:p>
            <a:r>
              <a:rPr lang="nl-NL" dirty="0"/>
              <a:t>Niet realistisch/ naturalistisch </a:t>
            </a:r>
          </a:p>
          <a:p>
            <a:r>
              <a:rPr lang="nl-NL" dirty="0"/>
              <a:t>Groot</a:t>
            </a:r>
          </a:p>
          <a:p>
            <a:r>
              <a:rPr lang="nl-NL" dirty="0"/>
              <a:t>Symbolisch</a:t>
            </a:r>
          </a:p>
          <a:p>
            <a:r>
              <a:rPr lang="nl-NL" dirty="0"/>
              <a:t>Geabstraheerd, eenvoud</a:t>
            </a:r>
          </a:p>
          <a:p>
            <a:r>
              <a:rPr lang="nl-NL" dirty="0"/>
              <a:t>Veel aandacht voor steeds veranderend </a:t>
            </a:r>
          </a:p>
          <a:p>
            <a:r>
              <a:rPr lang="nl-NL" dirty="0"/>
              <a:t>licht en sfeer</a:t>
            </a:r>
          </a:p>
          <a:p>
            <a:r>
              <a:rPr lang="nl-NL" dirty="0"/>
              <a:t>Toneelbeeld bestaat uit: houten stellages, </a:t>
            </a:r>
          </a:p>
          <a:p>
            <a:r>
              <a:rPr lang="nl-NL" dirty="0"/>
              <a:t>verhogingen , </a:t>
            </a:r>
            <a:r>
              <a:rPr lang="nl-NL" dirty="0" err="1"/>
              <a:t>trappenetc</a:t>
            </a:r>
            <a:endParaRPr lang="nl-NL" dirty="0"/>
          </a:p>
          <a:p>
            <a:endParaRPr lang="nl-NL" dirty="0"/>
          </a:p>
          <a:p>
            <a:endParaRPr lang="nl-NL" dirty="0"/>
          </a:p>
          <a:p>
            <a:r>
              <a:rPr lang="nl-NL" dirty="0"/>
              <a:t>Waarom wil hij dit? Hij wil geen toneelvoorstelling alsof de spelers zich bevinden in een echte wereld. Toneel gaat niet om het spelen in een realistisch decor, maar inhoudelijke teksten gebeurtenissen van en inhoud van het toneelstuk. </a:t>
            </a:r>
          </a:p>
          <a:p>
            <a:endParaRPr lang="nl-NL" dirty="0"/>
          </a:p>
          <a:p>
            <a:endParaRPr lang="nl-NL" dirty="0"/>
          </a:p>
        </p:txBody>
      </p:sp>
      <p:pic>
        <p:nvPicPr>
          <p:cNvPr id="4" name="Afbeelding 3" descr="https://s-media-cache-ak0.pinimg.com/236x/81/91/4c/81914c3f7e4d796bfd31c7dfb7d07dad.jpg"/>
          <p:cNvPicPr/>
          <p:nvPr/>
        </p:nvPicPr>
        <p:blipFill>
          <a:blip r:embed="rId2">
            <a:extLst>
              <a:ext uri="{28A0092B-C50C-407E-A947-70E740481C1C}">
                <a14:useLocalDpi xmlns:a14="http://schemas.microsoft.com/office/drawing/2010/main" val="0"/>
              </a:ext>
            </a:extLst>
          </a:blip>
          <a:srcRect/>
          <a:stretch>
            <a:fillRect/>
          </a:stretch>
        </p:blipFill>
        <p:spPr bwMode="auto">
          <a:xfrm>
            <a:off x="6264628" y="470853"/>
            <a:ext cx="2628900" cy="1893570"/>
          </a:xfrm>
          <a:prstGeom prst="rect">
            <a:avLst/>
          </a:prstGeom>
          <a:noFill/>
          <a:ln>
            <a:noFill/>
          </a:ln>
          <a:extLst>
            <a:ext uri="{FAA26D3D-D897-4be2-8F04-BA451C77F1D7}">
              <ma14:placeholderFlag xmlns="" xmlns:ma14="http://schemas.microsoft.com/office/mac/drawingml/2011/main"/>
            </a:ext>
          </a:extLst>
        </p:spPr>
      </p:pic>
      <p:pic>
        <p:nvPicPr>
          <p:cNvPr id="5" name="Afbeelding 4" descr="https://s-media-cache-ak0.pinimg.com/236x/78/2e/c8/782ec8a78bb7deb3cb6fccb99f659baf.jpg"/>
          <p:cNvPicPr/>
          <p:nvPr/>
        </p:nvPicPr>
        <p:blipFill>
          <a:blip r:embed="rId3">
            <a:extLst>
              <a:ext uri="{28A0092B-C50C-407E-A947-70E740481C1C}">
                <a14:useLocalDpi xmlns:a14="http://schemas.microsoft.com/office/drawing/2010/main" val="0"/>
              </a:ext>
            </a:extLst>
          </a:blip>
          <a:srcRect/>
          <a:stretch>
            <a:fillRect/>
          </a:stretch>
        </p:blipFill>
        <p:spPr bwMode="auto">
          <a:xfrm>
            <a:off x="6467617" y="2572703"/>
            <a:ext cx="2219183" cy="2404193"/>
          </a:xfrm>
          <a:prstGeom prst="rect">
            <a:avLst/>
          </a:prstGeom>
          <a:noFill/>
          <a:ln>
            <a:noFill/>
          </a:ln>
          <a:extLst>
            <a:ext uri="{FAA26D3D-D897-4be2-8F04-BA451C77F1D7}">
              <ma14:placeholderFlag xmlns="" xmlns:ma14="http://schemas.microsoft.com/office/mac/drawingml/2011/main"/>
            </a:ext>
          </a:extLst>
        </p:spPr>
      </p:pic>
      <p:pic>
        <p:nvPicPr>
          <p:cNvPr id="6" name="Afbeelding 5" descr="ordon Craig.jpg"/>
          <p:cNvPicPr/>
          <p:nvPr/>
        </p:nvPicPr>
        <p:blipFill>
          <a:blip r:embed="rId4">
            <a:extLst>
              <a:ext uri="{28A0092B-C50C-407E-A947-70E740481C1C}">
                <a14:useLocalDpi xmlns:a14="http://schemas.microsoft.com/office/drawing/2010/main" val="0"/>
              </a:ext>
            </a:extLst>
          </a:blip>
          <a:srcRect/>
          <a:stretch>
            <a:fillRect/>
          </a:stretch>
        </p:blipFill>
        <p:spPr bwMode="auto">
          <a:xfrm>
            <a:off x="4429875" y="1048545"/>
            <a:ext cx="1605542" cy="1993711"/>
          </a:xfrm>
          <a:prstGeom prst="rect">
            <a:avLst/>
          </a:prstGeom>
          <a:noFill/>
          <a:ln>
            <a:noFill/>
          </a:ln>
        </p:spPr>
      </p:pic>
    </p:spTree>
    <p:extLst>
      <p:ext uri="{BB962C8B-B14F-4D97-AF65-F5344CB8AC3E}">
        <p14:creationId xmlns:p14="http://schemas.microsoft.com/office/powerpoint/2010/main" val="105776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br>
              <a:rPr lang="nl-NL" sz="2000" b="1" dirty="0"/>
            </a:br>
            <a:br>
              <a:rPr lang="nl-NL" sz="2000" b="1" dirty="0"/>
            </a:br>
            <a:br>
              <a:rPr lang="nl-NL" sz="2000" b="1" dirty="0"/>
            </a:br>
            <a:r>
              <a:rPr lang="nl-NL" sz="2000" b="1" dirty="0" err="1"/>
              <a:t>Vsevolod</a:t>
            </a:r>
            <a:r>
              <a:rPr lang="nl-NL" sz="2000" b="1" dirty="0"/>
              <a:t> </a:t>
            </a:r>
            <a:r>
              <a:rPr lang="nl-NL" sz="2000" b="1" dirty="0" err="1"/>
              <a:t>Meyerhold</a:t>
            </a:r>
            <a:r>
              <a:rPr lang="nl-NL" sz="2000" b="1" dirty="0"/>
              <a:t>: Rusland </a:t>
            </a:r>
            <a:br>
              <a:rPr lang="nl-NL" sz="2000" b="1" dirty="0"/>
            </a:br>
            <a:r>
              <a:rPr lang="nl-NL" sz="2000" b="1" dirty="0"/>
              <a:t>pag. 170</a:t>
            </a:r>
            <a:br>
              <a:rPr lang="nl-NL" sz="2000" b="1" dirty="0"/>
            </a:br>
            <a:br>
              <a:rPr lang="nl-NL" sz="2000" b="1" dirty="0"/>
            </a:br>
            <a:br>
              <a:rPr lang="nl-NL" sz="2000" b="1" dirty="0"/>
            </a:br>
            <a:br>
              <a:rPr lang="nl-NL" sz="2000" b="1" dirty="0"/>
            </a:br>
            <a:br>
              <a:rPr lang="nl-NL" sz="2000" b="1" dirty="0"/>
            </a:br>
            <a:br>
              <a:rPr lang="nl-NL" sz="2000" b="1" dirty="0"/>
            </a:br>
            <a:r>
              <a:rPr lang="nl-NL" sz="2000" b="1" dirty="0"/>
              <a:t>vanaf 13.00 min </a:t>
            </a:r>
          </a:p>
        </p:txBody>
      </p:sp>
      <p:sp>
        <p:nvSpPr>
          <p:cNvPr id="3" name="Tijdelijke aanduiding voor inhoud 2"/>
          <p:cNvSpPr>
            <a:spLocks noGrp="1"/>
          </p:cNvSpPr>
          <p:nvPr>
            <p:ph idx="1"/>
          </p:nvPr>
        </p:nvSpPr>
        <p:spPr/>
        <p:txBody>
          <a:bodyPr>
            <a:normAutofit fontScale="77500" lnSpcReduction="20000"/>
          </a:bodyPr>
          <a:lstStyle/>
          <a:p>
            <a:r>
              <a:rPr lang="nl-NL" sz="2400" b="1" dirty="0">
                <a:hlinkClick r:id="rId2"/>
              </a:rPr>
              <a:t>https://www.youtube.com/watch?v=eoq8_90id2o</a:t>
            </a:r>
            <a:endParaRPr lang="nl-NL" sz="2200" dirty="0"/>
          </a:p>
          <a:p>
            <a:endParaRPr lang="nl-NL" sz="2200" dirty="0"/>
          </a:p>
          <a:p>
            <a:endParaRPr lang="nl-NL" sz="2200" dirty="0"/>
          </a:p>
          <a:p>
            <a:endParaRPr lang="nl-NL" sz="2200" dirty="0"/>
          </a:p>
          <a:p>
            <a:r>
              <a:rPr lang="nl-NL" sz="2200" dirty="0"/>
              <a:t>Experimenteel toneel ( </a:t>
            </a:r>
            <a:r>
              <a:rPr lang="nl-NL" sz="2200" dirty="0" err="1"/>
              <a:t>Avant</a:t>
            </a:r>
            <a:r>
              <a:rPr lang="nl-NL" sz="2200" dirty="0"/>
              <a:t> garde, nieuw theater )</a:t>
            </a:r>
          </a:p>
          <a:p>
            <a:r>
              <a:rPr lang="nl-NL" sz="2200" dirty="0"/>
              <a:t>Toneelspelers bewegen ook experimenteel: </a:t>
            </a:r>
          </a:p>
          <a:p>
            <a:r>
              <a:rPr lang="nl-NL" sz="2200" dirty="0"/>
              <a:t>soms robotachtige lichaamsbewegingen </a:t>
            </a:r>
          </a:p>
          <a:p>
            <a:r>
              <a:rPr lang="nl-NL" sz="2200" dirty="0"/>
              <a:t>en gebaren: lijfelijke expressie </a:t>
            </a:r>
          </a:p>
          <a:p>
            <a:r>
              <a:rPr lang="nl-NL" sz="2200" dirty="0"/>
              <a:t>Invloed van de commedia dell’arte: </a:t>
            </a:r>
          </a:p>
          <a:p>
            <a:r>
              <a:rPr lang="nl-NL" sz="2200" dirty="0"/>
              <a:t>acrobatiek en pantomime</a:t>
            </a:r>
          </a:p>
          <a:p>
            <a:r>
              <a:rPr lang="nl-NL" sz="2200" dirty="0"/>
              <a:t>Grote decorstukken op het toneel </a:t>
            </a:r>
          </a:p>
          <a:p>
            <a:r>
              <a:rPr lang="nl-NL" sz="2200" dirty="0"/>
              <a:t>( tableau vivant achtig )</a:t>
            </a:r>
          </a:p>
          <a:p>
            <a:r>
              <a:rPr lang="nl-NL" sz="2200" dirty="0"/>
              <a:t>Modern ogende toneelconstructies</a:t>
            </a:r>
          </a:p>
          <a:p>
            <a:r>
              <a:rPr lang="nl-NL" sz="2200" dirty="0"/>
              <a:t>Toneel oogt als een soort kermis</a:t>
            </a:r>
          </a:p>
          <a:p>
            <a:r>
              <a:rPr lang="nl-NL" sz="2200" dirty="0"/>
              <a:t>De inhoud van zijn stukken is een </a:t>
            </a:r>
          </a:p>
          <a:p>
            <a:r>
              <a:rPr lang="nl-NL" sz="2200" dirty="0"/>
              <a:t>reflectie op de moderne samenleving.</a:t>
            </a:r>
          </a:p>
          <a:p>
            <a:endParaRPr lang="nl-NL" dirty="0"/>
          </a:p>
        </p:txBody>
      </p:sp>
      <p:pic>
        <p:nvPicPr>
          <p:cNvPr id="4" name="Afbeelding 3" descr="https://refinerialiteraria.files.wordpress.com/2012/03/meyerholdwork.jpg"/>
          <p:cNvPicPr/>
          <p:nvPr/>
        </p:nvPicPr>
        <p:blipFill>
          <a:blip r:embed="rId3">
            <a:extLst>
              <a:ext uri="{28A0092B-C50C-407E-A947-70E740481C1C}">
                <a14:useLocalDpi xmlns:a14="http://schemas.microsoft.com/office/drawing/2010/main" val="0"/>
              </a:ext>
            </a:extLst>
          </a:blip>
          <a:srcRect/>
          <a:stretch>
            <a:fillRect/>
          </a:stretch>
        </p:blipFill>
        <p:spPr bwMode="auto">
          <a:xfrm>
            <a:off x="6024630" y="2138383"/>
            <a:ext cx="2864014" cy="2395466"/>
          </a:xfrm>
          <a:prstGeom prst="rect">
            <a:avLst/>
          </a:prstGeom>
          <a:noFill/>
          <a:ln>
            <a:noFill/>
          </a:ln>
          <a:extLst>
            <a:ext uri="{FAA26D3D-D897-4be2-8F04-BA451C77F1D7}">
              <ma14:placeholderFlag xmlns="" xmlns:ma14="http://schemas.microsoft.com/office/mac/drawingml/2011/main"/>
            </a:ext>
          </a:extLst>
        </p:spPr>
      </p:pic>
      <p:pic>
        <p:nvPicPr>
          <p:cNvPr id="5" name="Afbeelding 4" descr="http://theredlist.com/media/database/settings/performing-art/Theatre/1920/007_1920_theredlist.jpg"/>
          <p:cNvPicPr/>
          <p:nvPr/>
        </p:nvPicPr>
        <p:blipFill>
          <a:blip r:embed="rId4">
            <a:extLst>
              <a:ext uri="{28A0092B-C50C-407E-A947-70E740481C1C}">
                <a14:useLocalDpi xmlns:a14="http://schemas.microsoft.com/office/drawing/2010/main" val="0"/>
              </a:ext>
            </a:extLst>
          </a:blip>
          <a:srcRect/>
          <a:stretch>
            <a:fillRect/>
          </a:stretch>
        </p:blipFill>
        <p:spPr bwMode="auto">
          <a:xfrm>
            <a:off x="5419215" y="4803458"/>
            <a:ext cx="3469430" cy="1842249"/>
          </a:xfrm>
          <a:prstGeom prst="rect">
            <a:avLst/>
          </a:prstGeom>
          <a:noFill/>
          <a:ln>
            <a:noFill/>
          </a:ln>
          <a:extLst>
            <a:ext uri="{FAA26D3D-D897-4be2-8F04-BA451C77F1D7}">
              <ma14:placeholderFlag xmlns="" xmlns:ma14="http://schemas.microsoft.com/office/mac/drawingml/2011/main"/>
            </a:ext>
          </a:extLst>
        </p:spPr>
      </p:pic>
      <p:pic>
        <p:nvPicPr>
          <p:cNvPr id="6" name="Afbeelding 5" descr="https://41.media.tumblr.com/f779aa8919b1ec896e1e28ac81a5f7fd/tumblr_noz5k0kGrX1scs8lmo1_250.jpg"/>
          <p:cNvPicPr/>
          <p:nvPr/>
        </p:nvPicPr>
        <p:blipFill>
          <a:blip r:embed="rId5">
            <a:extLst>
              <a:ext uri="{28A0092B-C50C-407E-A947-70E740481C1C}">
                <a14:useLocalDpi xmlns:a14="http://schemas.microsoft.com/office/drawing/2010/main" val="0"/>
              </a:ext>
            </a:extLst>
          </a:blip>
          <a:srcRect/>
          <a:stretch>
            <a:fillRect/>
          </a:stretch>
        </p:blipFill>
        <p:spPr bwMode="auto">
          <a:xfrm>
            <a:off x="7472802" y="197210"/>
            <a:ext cx="1415842" cy="1900649"/>
          </a:xfrm>
          <a:prstGeom prst="rect">
            <a:avLst/>
          </a:prstGeom>
          <a:noFill/>
          <a:ln>
            <a:noFill/>
          </a:ln>
        </p:spPr>
      </p:pic>
    </p:spTree>
    <p:extLst>
      <p:ext uri="{BB962C8B-B14F-4D97-AF65-F5344CB8AC3E}">
        <p14:creationId xmlns:p14="http://schemas.microsoft.com/office/powerpoint/2010/main" val="301546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a:t>Tekstschrijver:  </a:t>
            </a:r>
            <a:r>
              <a:rPr lang="nl-NL" sz="2800" dirty="0" err="1"/>
              <a:t>Piscator</a:t>
            </a:r>
            <a:r>
              <a:rPr lang="nl-NL" sz="2800" dirty="0"/>
              <a:t>: 1920- 1930 ( Berlijn )</a:t>
            </a:r>
          </a:p>
        </p:txBody>
      </p:sp>
      <p:sp>
        <p:nvSpPr>
          <p:cNvPr id="3" name="Tijdelijke aanduiding voor inhoud 2"/>
          <p:cNvSpPr>
            <a:spLocks noGrp="1"/>
          </p:cNvSpPr>
          <p:nvPr>
            <p:ph idx="1"/>
          </p:nvPr>
        </p:nvSpPr>
        <p:spPr>
          <a:xfrm>
            <a:off x="432301" y="1600200"/>
            <a:ext cx="8229600" cy="5257800"/>
          </a:xfrm>
        </p:spPr>
        <p:txBody>
          <a:bodyPr>
            <a:normAutofit lnSpcReduction="10000"/>
          </a:bodyPr>
          <a:lstStyle/>
          <a:p>
            <a:r>
              <a:rPr lang="nl-NL" sz="2000" dirty="0"/>
              <a:t>Inhoud van zijn toneelstukken is oorlog en revolutie: hij gebruikt feitelijke gebeurtenissen uit de eigen tijd die kunnen leiden tot protest en opstand</a:t>
            </a:r>
          </a:p>
          <a:p>
            <a:r>
              <a:rPr lang="nl-NL" sz="2000" dirty="0"/>
              <a:t>Ook gebruikte hij historische gebeurtenissen, die hij in zijn eigen tijdplaatste.</a:t>
            </a:r>
          </a:p>
          <a:p>
            <a:r>
              <a:rPr lang="nl-NL" sz="2000" dirty="0"/>
              <a:t>Maatschappijkritisch, revolutionair, experimenteel</a:t>
            </a:r>
          </a:p>
          <a:p>
            <a:r>
              <a:rPr lang="nl-NL" sz="2000" dirty="0"/>
              <a:t>Simultaan toneel: op het decor zijn meerdere scenes tegelijkertijd te zien</a:t>
            </a:r>
          </a:p>
          <a:p>
            <a:r>
              <a:rPr lang="nl-NL" sz="2000" dirty="0"/>
              <a:t>Hij laat de nieuwe tijd zien: filmprojecties, nieuwe technieken en machines</a:t>
            </a:r>
          </a:p>
          <a:p>
            <a:endParaRPr lang="nl-NL" dirty="0"/>
          </a:p>
          <a:p>
            <a:endParaRPr lang="nl-NL" dirty="0"/>
          </a:p>
          <a:p>
            <a:endParaRPr lang="nl-NL" dirty="0"/>
          </a:p>
          <a:p>
            <a:endParaRPr lang="nl-NL" dirty="0"/>
          </a:p>
          <a:p>
            <a:r>
              <a:rPr lang="nl-NL" sz="2200" i="1" dirty="0" err="1"/>
              <a:t>Bertold</a:t>
            </a:r>
            <a:r>
              <a:rPr lang="nl-NL" sz="2200" i="1" dirty="0"/>
              <a:t> Brecht is door hem </a:t>
            </a:r>
            <a:r>
              <a:rPr lang="nl-NL" sz="2200" i="1" dirty="0" err="1"/>
              <a:t>geinspireerd</a:t>
            </a:r>
            <a:r>
              <a:rPr lang="nl-NL" i="1" dirty="0"/>
              <a:t>.</a:t>
            </a:r>
          </a:p>
        </p:txBody>
      </p:sp>
      <p:pic>
        <p:nvPicPr>
          <p:cNvPr id="4" name="Afbeelding 3" descr="http://lh5.ggpht.com/_g2y4qA7P6JA/TE83T3fyH8I/AAAAAAAAA_w/QyWETGf2MEo/s1600/847c4ee13b45.jpg"/>
          <p:cNvPicPr/>
          <p:nvPr/>
        </p:nvPicPr>
        <p:blipFill>
          <a:blip r:embed="rId2">
            <a:extLst>
              <a:ext uri="{28A0092B-C50C-407E-A947-70E740481C1C}">
                <a14:useLocalDpi xmlns:a14="http://schemas.microsoft.com/office/drawing/2010/main" val="0"/>
              </a:ext>
            </a:extLst>
          </a:blip>
          <a:srcRect/>
          <a:stretch>
            <a:fillRect/>
          </a:stretch>
        </p:blipFill>
        <p:spPr bwMode="auto">
          <a:xfrm>
            <a:off x="4713624" y="3901871"/>
            <a:ext cx="3260151" cy="2153106"/>
          </a:xfrm>
          <a:prstGeom prst="rect">
            <a:avLst/>
          </a:prstGeom>
          <a:noFill/>
          <a:ln>
            <a:noFill/>
          </a:ln>
          <a:extLst>
            <a:ext uri="{FAA26D3D-D897-4be2-8F04-BA451C77F1D7}">
              <ma14:placeholderFlag xmlns="" xmlns:ma14="http://schemas.microsoft.com/office/mac/drawingml/2011/main"/>
            </a:ext>
          </a:extLst>
        </p:spPr>
      </p:pic>
      <p:pic>
        <p:nvPicPr>
          <p:cNvPr id="5" name="Afbeelding 4" descr="https://encrypted-tbn2.gstatic.com/images?q=tbn:ANd9GcSDkTiejvbxwN-ULyx4h11TUamaAzrcmbqCsknQ1AfFoczRz3rJ"/>
          <p:cNvPicPr/>
          <p:nvPr/>
        </p:nvPicPr>
        <p:blipFill>
          <a:blip r:embed="rId3">
            <a:extLst>
              <a:ext uri="{28A0092B-C50C-407E-A947-70E740481C1C}">
                <a14:useLocalDpi xmlns:a14="http://schemas.microsoft.com/office/drawing/2010/main" val="0"/>
              </a:ext>
            </a:extLst>
          </a:blip>
          <a:srcRect/>
          <a:stretch>
            <a:fillRect/>
          </a:stretch>
        </p:blipFill>
        <p:spPr bwMode="auto">
          <a:xfrm>
            <a:off x="1494920" y="3901871"/>
            <a:ext cx="2905421" cy="2153106"/>
          </a:xfrm>
          <a:prstGeom prst="rect">
            <a:avLst/>
          </a:prstGeom>
          <a:noFill/>
          <a:ln>
            <a:noFill/>
          </a:ln>
          <a:extLst>
            <a:ext uri="{FAA26D3D-D897-4be2-8F04-BA451C77F1D7}">
              <ma14:placeholderFlag xmlns="" xmlns:ma14="http://schemas.microsoft.com/office/mac/drawingml/2011/main"/>
            </a:ext>
          </a:extLst>
        </p:spPr>
      </p:pic>
      <p:pic>
        <p:nvPicPr>
          <p:cNvPr id="6" name="Afbeelding 5" descr="http://media.bloomsbury.com/rep/bj/9780413411501.jpg"/>
          <p:cNvPicPr/>
          <p:nvPr/>
        </p:nvPicPr>
        <p:blipFill>
          <a:blip r:embed="rId4">
            <a:extLst>
              <a:ext uri="{28A0092B-C50C-407E-A947-70E740481C1C}">
                <a14:useLocalDpi xmlns:a14="http://schemas.microsoft.com/office/drawing/2010/main" val="0"/>
              </a:ext>
            </a:extLst>
          </a:blip>
          <a:srcRect/>
          <a:stretch>
            <a:fillRect/>
          </a:stretch>
        </p:blipFill>
        <p:spPr bwMode="auto">
          <a:xfrm>
            <a:off x="7571772" y="170091"/>
            <a:ext cx="1090129" cy="1430109"/>
          </a:xfrm>
          <a:prstGeom prst="rect">
            <a:avLst/>
          </a:prstGeom>
          <a:noFill/>
          <a:ln>
            <a:noFill/>
          </a:ln>
        </p:spPr>
      </p:pic>
    </p:spTree>
    <p:extLst>
      <p:ext uri="{BB962C8B-B14F-4D97-AF65-F5344CB8AC3E}">
        <p14:creationId xmlns:p14="http://schemas.microsoft.com/office/powerpoint/2010/main" val="3581196533"/>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783</TotalTime>
  <Words>706</Words>
  <Application>Microsoft Macintosh PowerPoint</Application>
  <PresentationFormat>Diavoorstelling (4:3)</PresentationFormat>
  <Paragraphs>105</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Wingdings</vt:lpstr>
      <vt:lpstr>Office-thema</vt:lpstr>
      <vt:lpstr>Cultuur van het moderne vergelijken met Cultuur van de massa</vt:lpstr>
      <vt:lpstr>Klassiek: Tragedie en komedie </vt:lpstr>
      <vt:lpstr>PowerPoint-presentatie</vt:lpstr>
      <vt:lpstr>Cultuur van het moderne: 1900-1950 </vt:lpstr>
      <vt:lpstr> Naturalistisch theater: begin 1900  </vt:lpstr>
      <vt:lpstr>Stanislavsky.</vt:lpstr>
      <vt:lpstr>Acteur, toneelontwerper: Gordon Graig Engeland : 1872- 1966  </vt:lpstr>
      <vt:lpstr>   Vsevolod Meyerhold: Rusland  pag. 170      vanaf 13.00 min </vt:lpstr>
      <vt:lpstr>Tekstschrijver:  Piscator: 1920- 1930 ( Berlijn )</vt:lpstr>
      <vt:lpstr> Bertold Brecht: Episch theater:  </vt:lpstr>
      <vt:lpstr>Afbeeldingen toneelspelers Bertold Brecht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kenmerkend voor de massacultuur in theater en film</dc:title>
  <dc:creator>Gebruiker</dc:creator>
  <cp:lastModifiedBy>Nelleke Bak</cp:lastModifiedBy>
  <cp:revision>51</cp:revision>
  <dcterms:created xsi:type="dcterms:W3CDTF">2014-11-02T15:08:07Z</dcterms:created>
  <dcterms:modified xsi:type="dcterms:W3CDTF">2021-10-26T13:45:55Z</dcterms:modified>
</cp:coreProperties>
</file>